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Playfair Displ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Playfair Display SemiBold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7" roundtripDataSignature="AMtx7mitYi9bVONN86jVx2MAzKJ3r9DN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PlayfairDisplaySemiBold-bold.fntdata"/><Relationship Id="rId23" Type="http://schemas.openxmlformats.org/officeDocument/2006/relationships/font" Target="fonts/PlayfairDisplaySemiBol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layfairDisplaySemiBold-boldItalic.fntdata"/><Relationship Id="rId25" Type="http://schemas.openxmlformats.org/officeDocument/2006/relationships/font" Target="fonts/PlayfairDisplaySemiBold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PlayfairDisplay-regular.fntdata"/><Relationship Id="rId14" Type="http://schemas.openxmlformats.org/officeDocument/2006/relationships/slide" Target="slides/slide10.xml"/><Relationship Id="rId17" Type="http://schemas.openxmlformats.org/officeDocument/2006/relationships/font" Target="fonts/PlayfairDisplay-italic.fntdata"/><Relationship Id="rId16" Type="http://schemas.openxmlformats.org/officeDocument/2006/relationships/font" Target="fonts/PlayfairDisplay-bold.fntdata"/><Relationship Id="rId19" Type="http://schemas.openxmlformats.org/officeDocument/2006/relationships/font" Target="fonts/Lato-regular.fntdata"/><Relationship Id="rId18" Type="http://schemas.openxmlformats.org/officeDocument/2006/relationships/font" Target="fonts/PlayfairDisplay-boldItalic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813e3faf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2813e3faf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fa1341bc8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fa1341bc8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2813e3faf3_0_5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g22813e3faf3_0_5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g22813e3faf3_0_5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g22813e3faf3_0_5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g22813e3faf3_0_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2813e3faf3_0_4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g22813e3faf3_0_44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g22813e3faf3_0_44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g22813e3faf3_0_4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22813e3faf3_0_4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22813e3faf3_0_11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g22813e3faf3_0_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22813e3faf3_0_1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g22813e3faf3_0_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g22813e3faf3_0_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g22813e3faf3_0_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22813e3faf3_0_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g22813e3faf3_0_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g22813e3faf3_0_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g22813e3faf3_0_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22813e3faf3_0_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g22813e3faf3_0_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22813e3faf3_0_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g22813e3faf3_0_2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g22813e3faf3_0_2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22813e3faf3_0_31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g22813e3faf3_0_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22813e3faf3_0_3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g22813e3faf3_0_3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g22813e3faf3_0_34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g22813e3faf3_0_34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g22813e3faf3_0_3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g22813e3faf3_0_3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2813e3faf3_0_41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g22813e3faf3_0_4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22813e3faf3_0_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g22813e3faf3_0_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g22813e3faf3_0_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kaggle.com/datasets/uciml/pima-indians-diabetes-database" TargetMode="External"/><Relationship Id="rId4" Type="http://schemas.openxmlformats.org/officeDocument/2006/relationships/hyperlink" Target="https://diabetesjournals.org/care/article/41/5/929/36592/The-Cost-of-Diabetes-Care-An-Elephant-in-the-Room" TargetMode="External"/><Relationship Id="rId5" Type="http://schemas.openxmlformats.org/officeDocument/2006/relationships/hyperlink" Target="https://blog.streamlit.io/introducing-submit-button-and-form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nielsdehaan1977/Fintech_Project2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/>
          <p:nvPr>
            <p:ph type="ctrTitle"/>
          </p:nvPr>
        </p:nvSpPr>
        <p:spPr>
          <a:xfrm>
            <a:off x="1867350" y="1047075"/>
            <a:ext cx="5409300" cy="922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9144" lvl="0" marL="914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u="sng">
                <a:solidFill>
                  <a:srgbClr val="999999"/>
                </a:solidFill>
              </a:rPr>
              <a:t>Dia-Scaler</a:t>
            </a:r>
            <a:endParaRPr u="sng">
              <a:solidFill>
                <a:srgbClr val="999999"/>
              </a:solidFill>
            </a:endParaRPr>
          </a:p>
        </p:txBody>
      </p:sp>
      <p:sp>
        <p:nvSpPr>
          <p:cNvPr id="60" name="Google Shape;60;p1"/>
          <p:cNvSpPr txBox="1"/>
          <p:nvPr>
            <p:ph idx="1" type="subTitle"/>
          </p:nvPr>
        </p:nvSpPr>
        <p:spPr>
          <a:xfrm>
            <a:off x="2136800" y="2712525"/>
            <a:ext cx="4902600" cy="3963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4800000" dist="19050">
              <a:srgbClr val="000000">
                <a:alpha val="2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solidFill>
                  <a:srgbClr val="BF9000"/>
                </a:solidFill>
                <a:highlight>
                  <a:schemeClr val="lt1"/>
                </a:highlight>
              </a:rPr>
              <a:t>The tool to help keep you diabetes free!</a:t>
            </a:r>
            <a:endParaRPr>
              <a:solidFill>
                <a:srgbClr val="BF9000"/>
              </a:solidFill>
              <a:highlight>
                <a:schemeClr val="lt1"/>
              </a:highlight>
            </a:endParaRPr>
          </a:p>
        </p:txBody>
      </p:sp>
      <p:sp>
        <p:nvSpPr>
          <p:cNvPr id="61" name="Google Shape;61;p1"/>
          <p:cNvSpPr txBox="1"/>
          <p:nvPr/>
        </p:nvSpPr>
        <p:spPr>
          <a:xfrm>
            <a:off x="3016200" y="2094663"/>
            <a:ext cx="3111600" cy="338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lt1"/>
                </a:solidFill>
              </a:rPr>
              <a:t>By Niels de Haan, Marc Pocorni and Jason Steiner. </a:t>
            </a:r>
            <a:endParaRPr i="1" sz="1000">
              <a:solidFill>
                <a:schemeClr val="lt1"/>
              </a:solidFill>
            </a:endParaRPr>
          </a:p>
        </p:txBody>
      </p:sp>
      <p:pic>
        <p:nvPicPr>
          <p:cNvPr id="62" name="Google Shape;62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538" y="3771300"/>
            <a:ext cx="5767125" cy="113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2813e3faf3_0_6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24" name="Google Shape;124;g22813e3faf3_0_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D7E6B"/>
              </a:buClr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https://www.kaggle.com/datasets/uciml/pima-indians-diabetes-database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D7E6B"/>
              </a:buClr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https://diabetesjournals.org/care/article/41/5/929/36592/The-Cost-of-Diabetes-Care-An-Elephant-in-the-Room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D7E6B"/>
              </a:buClr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r:id="rId5"/>
              </a:rPr>
              <a:t>Batch Input Widgets | Introducing Submit Button &amp; Forms (streamlit.io)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>
            <p:ph type="title"/>
          </p:nvPr>
        </p:nvSpPr>
        <p:spPr>
          <a:xfrm>
            <a:off x="509550" y="0"/>
            <a:ext cx="81249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Executive Summary</a:t>
            </a:r>
            <a:endParaRPr/>
          </a:p>
        </p:txBody>
      </p:sp>
      <p:sp>
        <p:nvSpPr>
          <p:cNvPr id="68" name="Google Shape;68;p2"/>
          <p:cNvSpPr txBox="1"/>
          <p:nvPr/>
        </p:nvSpPr>
        <p:spPr>
          <a:xfrm>
            <a:off x="702650" y="1525375"/>
            <a:ext cx="8085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Dia-Scaler is a tool that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calculates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a users risk of contracting diabetes. The user inputs: age, glucose, insulin, BMI, blood pressure, skin thickness, and diabetes pedigree function, and the tool determines a low, moderate or high risk classification.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" name="Google Shape;69;p2"/>
          <p:cNvSpPr txBox="1"/>
          <p:nvPr/>
        </p:nvSpPr>
        <p:spPr>
          <a:xfrm>
            <a:off x="673775" y="1162000"/>
            <a:ext cx="1588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Lato"/>
                <a:ea typeface="Lato"/>
                <a:cs typeface="Lato"/>
                <a:sym typeface="Lato"/>
              </a:rPr>
              <a:t>What is it?</a:t>
            </a:r>
            <a:endParaRPr b="1"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0" name="Google Shape;70;p2"/>
          <p:cNvSpPr txBox="1"/>
          <p:nvPr/>
        </p:nvSpPr>
        <p:spPr>
          <a:xfrm>
            <a:off x="702650" y="2378425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Lato"/>
                <a:ea typeface="Lato"/>
                <a:cs typeface="Lato"/>
                <a:sym typeface="Lato"/>
              </a:rPr>
              <a:t>How?</a:t>
            </a:r>
            <a:endParaRPr b="1"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" name="Google Shape;71;p2"/>
          <p:cNvSpPr txBox="1"/>
          <p:nvPr/>
        </p:nvSpPr>
        <p:spPr>
          <a:xfrm>
            <a:off x="667800" y="2751100"/>
            <a:ext cx="7960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Dia-Scaler is fed by a medical database which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consists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of anonymized data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of patients  tested for diabetes. The tool trains on this data to correlate features and output to make an outcome prediction based on  numerous machine learning techniques.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" name="Google Shape;72;p2"/>
          <p:cNvSpPr txBox="1"/>
          <p:nvPr/>
        </p:nvSpPr>
        <p:spPr>
          <a:xfrm>
            <a:off x="702650" y="3594850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Lato"/>
                <a:ea typeface="Lato"/>
                <a:cs typeface="Lato"/>
                <a:sym typeface="Lato"/>
              </a:rPr>
              <a:t>Why</a:t>
            </a:r>
            <a:r>
              <a:rPr b="1" lang="en" sz="1900">
                <a:latin typeface="Lato"/>
                <a:ea typeface="Lato"/>
                <a:cs typeface="Lato"/>
                <a:sym typeface="Lato"/>
              </a:rPr>
              <a:t>?</a:t>
            </a:r>
            <a:endParaRPr b="1"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" name="Google Shape;73;p2"/>
          <p:cNvSpPr txBox="1"/>
          <p:nvPr/>
        </p:nvSpPr>
        <p:spPr>
          <a:xfrm>
            <a:off x="673775" y="3955975"/>
            <a:ext cx="8124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 diabetes diagnosis increases medical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expenses by 230% on average.  25% of healthcare expenditures in the US are due to diabetes. The Dia-Scaler can be used as a preventive tool, identifying high risk individuals in an effort to direct preventative measures.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Data Techniques</a:t>
            </a:r>
            <a:endParaRPr/>
          </a:p>
        </p:txBody>
      </p:sp>
      <p:sp>
        <p:nvSpPr>
          <p:cNvPr id="79" name="Google Shape;7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https://www.kaggle.com/datasets/uciml/pima-indians-diabetes-database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Source for diabetically tested people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Collection, exploration and cleaning process, done through streamlit.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85" name="Google Shape;85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Tech used: </a:t>
            </a:r>
            <a:r>
              <a:rPr lang="en" sz="1400"/>
              <a:t>Python, Pandas, Numpy, Pathlib, Streamlit, Tensorflow, Sklearn, imblearn, seaborn, matloplotlib, and os.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Breakdown of Tasks:</a:t>
            </a:r>
            <a:r>
              <a:rPr lang="en" sz="1400"/>
              <a:t>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Marc</a:t>
            </a:r>
            <a:r>
              <a:rPr lang="en"/>
              <a:t>:</a:t>
            </a:r>
            <a:r>
              <a:rPr lang="en" sz="1400"/>
              <a:t> Predictions, insurance cost calculator,PPT,</a:t>
            </a:r>
            <a:r>
              <a:rPr lang="en"/>
              <a:t>a</a:t>
            </a:r>
            <a:r>
              <a:rPr lang="en" sz="1400"/>
              <a:t>pp testing</a:t>
            </a:r>
            <a:r>
              <a:rPr lang="en"/>
              <a:t>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Jason: Recommendations,  risk and model evaluation, description,  README, app testing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Niels: App development, App testing, NN setup, Data Enhancement Techniques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Obstacles:</a:t>
            </a:r>
            <a:r>
              <a:rPr lang="en" sz="1400"/>
              <a:t> Learning to work with Streamlit, working with medical data, analysis of feature relevance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Success: </a:t>
            </a:r>
            <a:r>
              <a:rPr lang="en" sz="1400"/>
              <a:t>Teamwork - Working in Streamlit certainly brought its challenges especially when integrating our codes, however good communication,patience, and understanding aided us to conquer these obstacles.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Example User: Bobby McBobbins</a:t>
            </a:r>
            <a:endParaRPr/>
          </a:p>
        </p:txBody>
      </p:sp>
      <p:sp>
        <p:nvSpPr>
          <p:cNvPr id="91" name="Google Shape;91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>
                <a:solidFill>
                  <a:srgbClr val="000000"/>
                </a:solidFill>
              </a:rPr>
              <a:t>Age: 45</a:t>
            </a:r>
            <a:endParaRPr sz="14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>
                <a:solidFill>
                  <a:srgbClr val="000000"/>
                </a:solidFill>
              </a:rPr>
              <a:t>BMI: 40 kg/m^2</a:t>
            </a:r>
            <a:endParaRPr sz="14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>
                <a:solidFill>
                  <a:srgbClr val="000000"/>
                </a:solidFill>
              </a:rPr>
              <a:t>Glucose: 120 mg/dL</a:t>
            </a:r>
            <a:endParaRPr sz="14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>
                <a:solidFill>
                  <a:srgbClr val="000000"/>
                </a:solidFill>
              </a:rPr>
              <a:t>Insulin: 80 uU/mL</a:t>
            </a:r>
            <a:endParaRPr sz="14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>
                <a:solidFill>
                  <a:srgbClr val="000000"/>
                </a:solidFill>
              </a:rPr>
              <a:t>Diastolic blood pressure: 120 mm Hg</a:t>
            </a:r>
            <a:endParaRPr sz="14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>
                <a:solidFill>
                  <a:srgbClr val="000000"/>
                </a:solidFill>
              </a:rPr>
              <a:t>Diabetes pedigree function: 0.574</a:t>
            </a:r>
            <a:endParaRPr sz="14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400">
                <a:solidFill>
                  <a:srgbClr val="000000"/>
                </a:solidFill>
              </a:rPr>
              <a:t>Skin thickness: 30 mm</a:t>
            </a:r>
            <a:endParaRPr/>
          </a:p>
        </p:txBody>
      </p:sp>
      <p:pic>
        <p:nvPicPr>
          <p:cNvPr id="92" name="Google Shape;9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2300" y="0"/>
            <a:ext cx="1371700" cy="13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19025" y="3315775"/>
            <a:ext cx="1413275" cy="1491575"/>
          </a:xfrm>
          <a:prstGeom prst="rect">
            <a:avLst/>
          </a:prstGeom>
          <a:noFill/>
          <a:ln cap="flat" cmpd="sng" w="38100">
            <a:solidFill>
              <a:srgbClr val="F4CC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430" y="0"/>
            <a:ext cx="495514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6"/>
          <p:cNvSpPr txBox="1"/>
          <p:nvPr>
            <p:ph type="title"/>
          </p:nvPr>
        </p:nvSpPr>
        <p:spPr>
          <a:xfrm>
            <a:off x="394175" y="2838650"/>
            <a:ext cx="8124900" cy="17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Demo</a:t>
            </a:r>
            <a:endParaRPr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fa1341bc82_0_2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Estimated costs</a:t>
            </a:r>
            <a:endParaRPr/>
          </a:p>
        </p:txBody>
      </p:sp>
      <p:sp>
        <p:nvSpPr>
          <p:cNvPr id="105" name="Google Shape;105;g1fa1341bc82_0_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g1fa1341bc82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7962881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12" name="Google Shape;112;p7"/>
          <p:cNvSpPr txBox="1"/>
          <p:nvPr>
            <p:ph idx="1" type="body"/>
          </p:nvPr>
        </p:nvSpPr>
        <p:spPr>
          <a:xfrm>
            <a:off x="311700" y="1152475"/>
            <a:ext cx="8520600" cy="3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Additional questions which surfaced: Since 1 in 4 dollars spent in healthcare goes to diabetics, how do insurance companies, factor in high med and low risk individuals?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Additional topics to research: Which factors are key for diabetics, and their correlation to one another.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Plans for future development: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Smoothing out streamlit kinks, such as the continuous reloading of the models.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Seek consultation from a medical expert/acquire more complete medical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Since the Dia-scaler is a preventive tool, giving smart-tips and applicable links  for maintaining a healthy lifestyle should be incorporated in the future.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Explore how to implement split model and predictions/recommendations. Where model, and model performance are centrally managed which has the benefit that data is contained at 1 location and only the actual model is on AWS to help increase cyber security.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Link to Application</a:t>
            </a:r>
            <a:endParaRPr/>
          </a:p>
        </p:txBody>
      </p:sp>
      <p:sp>
        <p:nvSpPr>
          <p:cNvPr id="118" name="Google Shape;118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GitHub repository:</a:t>
            </a:r>
            <a:r>
              <a:rPr lang="en"/>
              <a:t> </a:t>
            </a: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nielsdehaan1977/Fintech_Project2 (github.com)</a:t>
            </a:r>
            <a:endParaRPr sz="2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